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D8268-002A-42FE-AD7C-15E4459E907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0AD73AC-D65C-432C-BF71-139C65D9DE59}">
      <dgm:prSet phldrT="[Text]"/>
      <dgm:spPr/>
      <dgm:t>
        <a:bodyPr/>
        <a:lstStyle/>
        <a:p>
          <a:r>
            <a:rPr lang="pl-PL" dirty="0" err="1" smtClean="0"/>
            <a:t>Customer</a:t>
          </a:r>
          <a:endParaRPr lang="pl-PL" dirty="0"/>
        </a:p>
      </dgm:t>
    </dgm:pt>
    <dgm:pt modelId="{8502DD5A-9C79-41D8-87B3-B68D5F2D553E}" type="parTrans" cxnId="{5434984D-E4FD-4DAB-956F-A3257AC6CF7C}">
      <dgm:prSet/>
      <dgm:spPr/>
      <dgm:t>
        <a:bodyPr/>
        <a:lstStyle/>
        <a:p>
          <a:endParaRPr lang="pl-PL"/>
        </a:p>
      </dgm:t>
    </dgm:pt>
    <dgm:pt modelId="{8FF3030C-8127-4F39-9455-9E23B5179A1D}" type="sibTrans" cxnId="{5434984D-E4FD-4DAB-956F-A3257AC6CF7C}">
      <dgm:prSet/>
      <dgm:spPr/>
      <dgm:t>
        <a:bodyPr/>
        <a:lstStyle/>
        <a:p>
          <a:endParaRPr lang="pl-PL"/>
        </a:p>
      </dgm:t>
    </dgm:pt>
    <dgm:pt modelId="{30007F0E-0EAB-4793-BC3F-BE1DFC1C59F5}">
      <dgm:prSet phldrT="[Text]"/>
      <dgm:spPr/>
      <dgm:t>
        <a:bodyPr/>
        <a:lstStyle/>
        <a:p>
          <a:r>
            <a:rPr lang="pl-PL" dirty="0" smtClean="0"/>
            <a:t>Learning and </a:t>
          </a:r>
          <a:r>
            <a:rPr lang="pl-PL" dirty="0" err="1" smtClean="0"/>
            <a:t>Growth</a:t>
          </a:r>
          <a:endParaRPr lang="pl-PL" dirty="0"/>
        </a:p>
      </dgm:t>
    </dgm:pt>
    <dgm:pt modelId="{B42DD89B-6531-4DD4-9263-7AC85AD8D61B}" type="parTrans" cxnId="{CBF5F437-2CE2-4CAF-B566-9E732CC67C2A}">
      <dgm:prSet/>
      <dgm:spPr/>
      <dgm:t>
        <a:bodyPr/>
        <a:lstStyle/>
        <a:p>
          <a:endParaRPr lang="pl-PL"/>
        </a:p>
      </dgm:t>
    </dgm:pt>
    <dgm:pt modelId="{65FC2837-9D8E-4FE3-B6FD-80867E4398D0}" type="sibTrans" cxnId="{CBF5F437-2CE2-4CAF-B566-9E732CC67C2A}">
      <dgm:prSet/>
      <dgm:spPr/>
      <dgm:t>
        <a:bodyPr/>
        <a:lstStyle/>
        <a:p>
          <a:endParaRPr lang="pl-PL"/>
        </a:p>
      </dgm:t>
    </dgm:pt>
    <dgm:pt modelId="{C14A2E66-1C21-491A-85D0-DBA80FEF21BB}">
      <dgm:prSet phldrT="[Text]"/>
      <dgm:spPr/>
      <dgm:t>
        <a:bodyPr/>
        <a:lstStyle/>
        <a:p>
          <a:r>
            <a:rPr lang="pl-PL" dirty="0" smtClean="0"/>
            <a:t>Financial</a:t>
          </a:r>
          <a:endParaRPr lang="pl-PL" dirty="0"/>
        </a:p>
      </dgm:t>
    </dgm:pt>
    <dgm:pt modelId="{76198444-E368-45C4-BB9A-33292D0AFED3}" type="parTrans" cxnId="{6EBECC51-E40E-4CDD-8156-0284C39C4F19}">
      <dgm:prSet/>
      <dgm:spPr/>
      <dgm:t>
        <a:bodyPr/>
        <a:lstStyle/>
        <a:p>
          <a:endParaRPr lang="pl-PL"/>
        </a:p>
      </dgm:t>
    </dgm:pt>
    <dgm:pt modelId="{F0FEC443-5E3F-4A0C-8EF4-A802F56C7037}" type="sibTrans" cxnId="{6EBECC51-E40E-4CDD-8156-0284C39C4F19}">
      <dgm:prSet/>
      <dgm:spPr/>
      <dgm:t>
        <a:bodyPr/>
        <a:lstStyle/>
        <a:p>
          <a:endParaRPr lang="pl-PL"/>
        </a:p>
      </dgm:t>
    </dgm:pt>
    <dgm:pt modelId="{32D7AB8E-FC01-4B63-A159-0BECB44B6266}">
      <dgm:prSet phldrT="[Text]"/>
      <dgm:spPr/>
      <dgm:t>
        <a:bodyPr/>
        <a:lstStyle/>
        <a:p>
          <a:r>
            <a:rPr lang="pl-PL" dirty="0" err="1" smtClean="0"/>
            <a:t>Internal</a:t>
          </a:r>
          <a:r>
            <a:rPr lang="pl-PL" dirty="0" smtClean="0"/>
            <a:t> </a:t>
          </a:r>
          <a:r>
            <a:rPr lang="pl-PL" dirty="0" err="1" smtClean="0"/>
            <a:t>Processes</a:t>
          </a:r>
          <a:endParaRPr lang="pl-PL" dirty="0"/>
        </a:p>
      </dgm:t>
    </dgm:pt>
    <dgm:pt modelId="{F9CB8546-4555-4247-A6F0-B59F4F45910B}" type="parTrans" cxnId="{C3418EB4-506E-486C-841F-A5535B78993B}">
      <dgm:prSet/>
      <dgm:spPr/>
      <dgm:t>
        <a:bodyPr/>
        <a:lstStyle/>
        <a:p>
          <a:endParaRPr lang="pl-PL"/>
        </a:p>
      </dgm:t>
    </dgm:pt>
    <dgm:pt modelId="{A1A5F12A-7E8E-413D-B632-A5EF88CFB360}" type="sibTrans" cxnId="{C3418EB4-506E-486C-841F-A5535B78993B}">
      <dgm:prSet/>
      <dgm:spPr/>
      <dgm:t>
        <a:bodyPr/>
        <a:lstStyle/>
        <a:p>
          <a:endParaRPr lang="pl-PL"/>
        </a:p>
      </dgm:t>
    </dgm:pt>
    <dgm:pt modelId="{64CA9693-8B04-4856-BC87-0564ECE5D9F6}" type="pres">
      <dgm:prSet presAssocID="{5DCD8268-002A-42FE-AD7C-15E4459E90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02512B7-49E2-4083-9C21-B98E0CB09447}" type="pres">
      <dgm:prSet presAssocID="{E0AD73AC-D65C-432C-BF71-139C65D9DE5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87CBC8-8B33-4A2B-84F8-5BCD250816AD}" type="pres">
      <dgm:prSet presAssocID="{E0AD73AC-D65C-432C-BF71-139C65D9DE59}" presName="spNode" presStyleCnt="0"/>
      <dgm:spPr/>
    </dgm:pt>
    <dgm:pt modelId="{B22C2248-CFC1-4E38-9AB1-E51E787A0696}" type="pres">
      <dgm:prSet presAssocID="{8FF3030C-8127-4F39-9455-9E23B5179A1D}" presName="sibTrans" presStyleLbl="sibTrans1D1" presStyleIdx="0" presStyleCnt="4"/>
      <dgm:spPr/>
      <dgm:t>
        <a:bodyPr/>
        <a:lstStyle/>
        <a:p>
          <a:endParaRPr lang="pl-PL"/>
        </a:p>
      </dgm:t>
    </dgm:pt>
    <dgm:pt modelId="{BEB93E41-4E57-48D3-9978-78B475B754B8}" type="pres">
      <dgm:prSet presAssocID="{30007F0E-0EAB-4793-BC3F-BE1DFC1C59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57E0BA-1923-49B0-BDDA-CD90D48CA082}" type="pres">
      <dgm:prSet presAssocID="{30007F0E-0EAB-4793-BC3F-BE1DFC1C59F5}" presName="spNode" presStyleCnt="0"/>
      <dgm:spPr/>
    </dgm:pt>
    <dgm:pt modelId="{EFF0572F-52CF-4FC9-BC20-FA1D10AD0623}" type="pres">
      <dgm:prSet presAssocID="{65FC2837-9D8E-4FE3-B6FD-80867E4398D0}" presName="sibTrans" presStyleLbl="sibTrans1D1" presStyleIdx="1" presStyleCnt="4"/>
      <dgm:spPr/>
      <dgm:t>
        <a:bodyPr/>
        <a:lstStyle/>
        <a:p>
          <a:endParaRPr lang="pl-PL"/>
        </a:p>
      </dgm:t>
    </dgm:pt>
    <dgm:pt modelId="{0C8AAB0C-2C3C-4EB3-A7BD-3741E524FAA0}" type="pres">
      <dgm:prSet presAssocID="{C14A2E66-1C21-491A-85D0-DBA80FEF21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1D5F07-128B-4C11-A17C-877488555F5E}" type="pres">
      <dgm:prSet presAssocID="{C14A2E66-1C21-491A-85D0-DBA80FEF21BB}" presName="spNode" presStyleCnt="0"/>
      <dgm:spPr/>
    </dgm:pt>
    <dgm:pt modelId="{1B78575A-0642-4910-B80C-E37BFA7B1E7D}" type="pres">
      <dgm:prSet presAssocID="{F0FEC443-5E3F-4A0C-8EF4-A802F56C7037}" presName="sibTrans" presStyleLbl="sibTrans1D1" presStyleIdx="2" presStyleCnt="4"/>
      <dgm:spPr/>
      <dgm:t>
        <a:bodyPr/>
        <a:lstStyle/>
        <a:p>
          <a:endParaRPr lang="pl-PL"/>
        </a:p>
      </dgm:t>
    </dgm:pt>
    <dgm:pt modelId="{3E03FD00-4D8A-419B-BF26-1028E20FE0E9}" type="pres">
      <dgm:prSet presAssocID="{32D7AB8E-FC01-4B63-A159-0BECB44B62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18AA46-92B1-4CEA-95D5-10177B8698BA}" type="pres">
      <dgm:prSet presAssocID="{32D7AB8E-FC01-4B63-A159-0BECB44B6266}" presName="spNode" presStyleCnt="0"/>
      <dgm:spPr/>
    </dgm:pt>
    <dgm:pt modelId="{0BD5E4CD-294E-43D2-AC85-3EC9AF0811FE}" type="pres">
      <dgm:prSet presAssocID="{A1A5F12A-7E8E-413D-B632-A5EF88CFB360}" presName="sibTrans" presStyleLbl="sibTrans1D1" presStyleIdx="3" presStyleCnt="4"/>
      <dgm:spPr/>
      <dgm:t>
        <a:bodyPr/>
        <a:lstStyle/>
        <a:p>
          <a:endParaRPr lang="pl-PL"/>
        </a:p>
      </dgm:t>
    </dgm:pt>
  </dgm:ptLst>
  <dgm:cxnLst>
    <dgm:cxn modelId="{1027DBEF-78F7-4098-B760-93E638C7B160}" type="presOf" srcId="{C14A2E66-1C21-491A-85D0-DBA80FEF21BB}" destId="{0C8AAB0C-2C3C-4EB3-A7BD-3741E524FAA0}" srcOrd="0" destOrd="0" presId="urn:microsoft.com/office/officeart/2005/8/layout/cycle5"/>
    <dgm:cxn modelId="{4E18E01F-F948-4AC6-8B68-4C4C8E552F8A}" type="presOf" srcId="{E0AD73AC-D65C-432C-BF71-139C65D9DE59}" destId="{002512B7-49E2-4083-9C21-B98E0CB09447}" srcOrd="0" destOrd="0" presId="urn:microsoft.com/office/officeart/2005/8/layout/cycle5"/>
    <dgm:cxn modelId="{DB2E40C2-EF81-4A79-AC21-5A98DE66607E}" type="presOf" srcId="{32D7AB8E-FC01-4B63-A159-0BECB44B6266}" destId="{3E03FD00-4D8A-419B-BF26-1028E20FE0E9}" srcOrd="0" destOrd="0" presId="urn:microsoft.com/office/officeart/2005/8/layout/cycle5"/>
    <dgm:cxn modelId="{02D5DC02-CEBE-49D9-995D-991C9D4918D9}" type="presOf" srcId="{8FF3030C-8127-4F39-9455-9E23B5179A1D}" destId="{B22C2248-CFC1-4E38-9AB1-E51E787A0696}" srcOrd="0" destOrd="0" presId="urn:microsoft.com/office/officeart/2005/8/layout/cycle5"/>
    <dgm:cxn modelId="{C3418EB4-506E-486C-841F-A5535B78993B}" srcId="{5DCD8268-002A-42FE-AD7C-15E4459E9079}" destId="{32D7AB8E-FC01-4B63-A159-0BECB44B6266}" srcOrd="3" destOrd="0" parTransId="{F9CB8546-4555-4247-A6F0-B59F4F45910B}" sibTransId="{A1A5F12A-7E8E-413D-B632-A5EF88CFB360}"/>
    <dgm:cxn modelId="{57191DF2-B34E-42CF-82F7-3AFF8783F5CD}" type="presOf" srcId="{65FC2837-9D8E-4FE3-B6FD-80867E4398D0}" destId="{EFF0572F-52CF-4FC9-BC20-FA1D10AD0623}" srcOrd="0" destOrd="0" presId="urn:microsoft.com/office/officeart/2005/8/layout/cycle5"/>
    <dgm:cxn modelId="{21EAB082-5370-4BE3-B92A-099FA06412A5}" type="presOf" srcId="{5DCD8268-002A-42FE-AD7C-15E4459E9079}" destId="{64CA9693-8B04-4856-BC87-0564ECE5D9F6}" srcOrd="0" destOrd="0" presId="urn:microsoft.com/office/officeart/2005/8/layout/cycle5"/>
    <dgm:cxn modelId="{6EBECC51-E40E-4CDD-8156-0284C39C4F19}" srcId="{5DCD8268-002A-42FE-AD7C-15E4459E9079}" destId="{C14A2E66-1C21-491A-85D0-DBA80FEF21BB}" srcOrd="2" destOrd="0" parTransId="{76198444-E368-45C4-BB9A-33292D0AFED3}" sibTransId="{F0FEC443-5E3F-4A0C-8EF4-A802F56C7037}"/>
    <dgm:cxn modelId="{F9119B7B-356E-4AA7-85FB-88E76D1CE135}" type="presOf" srcId="{A1A5F12A-7E8E-413D-B632-A5EF88CFB360}" destId="{0BD5E4CD-294E-43D2-AC85-3EC9AF0811FE}" srcOrd="0" destOrd="0" presId="urn:microsoft.com/office/officeart/2005/8/layout/cycle5"/>
    <dgm:cxn modelId="{5434984D-E4FD-4DAB-956F-A3257AC6CF7C}" srcId="{5DCD8268-002A-42FE-AD7C-15E4459E9079}" destId="{E0AD73AC-D65C-432C-BF71-139C65D9DE59}" srcOrd="0" destOrd="0" parTransId="{8502DD5A-9C79-41D8-87B3-B68D5F2D553E}" sibTransId="{8FF3030C-8127-4F39-9455-9E23B5179A1D}"/>
    <dgm:cxn modelId="{CBF5F437-2CE2-4CAF-B566-9E732CC67C2A}" srcId="{5DCD8268-002A-42FE-AD7C-15E4459E9079}" destId="{30007F0E-0EAB-4793-BC3F-BE1DFC1C59F5}" srcOrd="1" destOrd="0" parTransId="{B42DD89B-6531-4DD4-9263-7AC85AD8D61B}" sibTransId="{65FC2837-9D8E-4FE3-B6FD-80867E4398D0}"/>
    <dgm:cxn modelId="{0CC4A61E-0B45-4885-9A0F-2FE75C7CF574}" type="presOf" srcId="{F0FEC443-5E3F-4A0C-8EF4-A802F56C7037}" destId="{1B78575A-0642-4910-B80C-E37BFA7B1E7D}" srcOrd="0" destOrd="0" presId="urn:microsoft.com/office/officeart/2005/8/layout/cycle5"/>
    <dgm:cxn modelId="{F779D84A-896A-4B6E-B375-6D27F7A77D17}" type="presOf" srcId="{30007F0E-0EAB-4793-BC3F-BE1DFC1C59F5}" destId="{BEB93E41-4E57-48D3-9978-78B475B754B8}" srcOrd="0" destOrd="0" presId="urn:microsoft.com/office/officeart/2005/8/layout/cycle5"/>
    <dgm:cxn modelId="{8A9FB98D-2097-4ADD-B91B-271C16BC8E2B}" type="presParOf" srcId="{64CA9693-8B04-4856-BC87-0564ECE5D9F6}" destId="{002512B7-49E2-4083-9C21-B98E0CB09447}" srcOrd="0" destOrd="0" presId="urn:microsoft.com/office/officeart/2005/8/layout/cycle5"/>
    <dgm:cxn modelId="{53AEF590-A3A9-4484-918D-26025D645C5C}" type="presParOf" srcId="{64CA9693-8B04-4856-BC87-0564ECE5D9F6}" destId="{8C87CBC8-8B33-4A2B-84F8-5BCD250816AD}" srcOrd="1" destOrd="0" presId="urn:microsoft.com/office/officeart/2005/8/layout/cycle5"/>
    <dgm:cxn modelId="{63FD0248-8CDE-4A31-AA20-AB0B9707E819}" type="presParOf" srcId="{64CA9693-8B04-4856-BC87-0564ECE5D9F6}" destId="{B22C2248-CFC1-4E38-9AB1-E51E787A0696}" srcOrd="2" destOrd="0" presId="urn:microsoft.com/office/officeart/2005/8/layout/cycle5"/>
    <dgm:cxn modelId="{FEE32EEE-9707-43C7-8620-4090E56E396C}" type="presParOf" srcId="{64CA9693-8B04-4856-BC87-0564ECE5D9F6}" destId="{BEB93E41-4E57-48D3-9978-78B475B754B8}" srcOrd="3" destOrd="0" presId="urn:microsoft.com/office/officeart/2005/8/layout/cycle5"/>
    <dgm:cxn modelId="{2383C1B5-3AE9-4AC7-A8BA-F6C4A93B4613}" type="presParOf" srcId="{64CA9693-8B04-4856-BC87-0564ECE5D9F6}" destId="{5F57E0BA-1923-49B0-BDDA-CD90D48CA082}" srcOrd="4" destOrd="0" presId="urn:microsoft.com/office/officeart/2005/8/layout/cycle5"/>
    <dgm:cxn modelId="{4C1D3EDF-0D5D-420B-B686-3AA8B13DE622}" type="presParOf" srcId="{64CA9693-8B04-4856-BC87-0564ECE5D9F6}" destId="{EFF0572F-52CF-4FC9-BC20-FA1D10AD0623}" srcOrd="5" destOrd="0" presId="urn:microsoft.com/office/officeart/2005/8/layout/cycle5"/>
    <dgm:cxn modelId="{228F5587-B02C-4C6B-8F80-8A1857655A4D}" type="presParOf" srcId="{64CA9693-8B04-4856-BC87-0564ECE5D9F6}" destId="{0C8AAB0C-2C3C-4EB3-A7BD-3741E524FAA0}" srcOrd="6" destOrd="0" presId="urn:microsoft.com/office/officeart/2005/8/layout/cycle5"/>
    <dgm:cxn modelId="{6E22B291-15C7-4B49-9CAF-D54921290D06}" type="presParOf" srcId="{64CA9693-8B04-4856-BC87-0564ECE5D9F6}" destId="{321D5F07-128B-4C11-A17C-877488555F5E}" srcOrd="7" destOrd="0" presId="urn:microsoft.com/office/officeart/2005/8/layout/cycle5"/>
    <dgm:cxn modelId="{9C17FB76-422F-4070-A26C-0AC34007835B}" type="presParOf" srcId="{64CA9693-8B04-4856-BC87-0564ECE5D9F6}" destId="{1B78575A-0642-4910-B80C-E37BFA7B1E7D}" srcOrd="8" destOrd="0" presId="urn:microsoft.com/office/officeart/2005/8/layout/cycle5"/>
    <dgm:cxn modelId="{068782ED-C1E5-4BE3-A0CC-6406E7883ED2}" type="presParOf" srcId="{64CA9693-8B04-4856-BC87-0564ECE5D9F6}" destId="{3E03FD00-4D8A-419B-BF26-1028E20FE0E9}" srcOrd="9" destOrd="0" presId="urn:microsoft.com/office/officeart/2005/8/layout/cycle5"/>
    <dgm:cxn modelId="{7AAD8C25-0622-4225-8E67-9E0E93E647FC}" type="presParOf" srcId="{64CA9693-8B04-4856-BC87-0564ECE5D9F6}" destId="{6818AA46-92B1-4CEA-95D5-10177B8698BA}" srcOrd="10" destOrd="0" presId="urn:microsoft.com/office/officeart/2005/8/layout/cycle5"/>
    <dgm:cxn modelId="{9FF9619B-A5FB-4489-B059-593E881F4F3C}" type="presParOf" srcId="{64CA9693-8B04-4856-BC87-0564ECE5D9F6}" destId="{0BD5E4CD-294E-43D2-AC85-3EC9AF0811F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3E32D-AEBD-482C-9291-429FE37BCCC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55B58BB-9F38-41D5-A2F3-4A2B2314CD0A}">
      <dgm:prSet phldrT="[Text]"/>
      <dgm:spPr/>
      <dgm:t>
        <a:bodyPr/>
        <a:lstStyle/>
        <a:p>
          <a:r>
            <a:rPr lang="pl-PL" dirty="0" err="1" smtClean="0"/>
            <a:t>Mission</a:t>
          </a:r>
          <a:r>
            <a:rPr lang="pl-PL" dirty="0" smtClean="0"/>
            <a:t> – </a:t>
          </a:r>
          <a:r>
            <a:rPr lang="pl-PL" dirty="0" err="1" smtClean="0"/>
            <a:t>what</a:t>
          </a:r>
          <a:r>
            <a:rPr lang="pl-PL" dirty="0" smtClean="0"/>
            <a:t> </a:t>
          </a:r>
          <a:r>
            <a:rPr lang="pl-PL" dirty="0" err="1" smtClean="0"/>
            <a:t>is</a:t>
          </a:r>
          <a:r>
            <a:rPr lang="pl-PL" dirty="0" smtClean="0"/>
            <a:t> </a:t>
          </a:r>
          <a:r>
            <a:rPr lang="pl-PL" dirty="0" err="1" smtClean="0"/>
            <a:t>organization</a:t>
          </a:r>
          <a:r>
            <a:rPr lang="pl-PL" dirty="0" smtClean="0"/>
            <a:t> </a:t>
          </a:r>
          <a:r>
            <a:rPr lang="pl-PL" dirty="0" err="1" smtClean="0"/>
            <a:t>established</a:t>
          </a:r>
          <a:r>
            <a:rPr lang="pl-PL" dirty="0" smtClean="0"/>
            <a:t> for?</a:t>
          </a:r>
          <a:endParaRPr lang="pl-PL" dirty="0"/>
        </a:p>
      </dgm:t>
    </dgm:pt>
    <dgm:pt modelId="{D5A77DCE-CE86-44F5-9543-E2F0545F1196}" type="parTrans" cxnId="{F2B3F00F-E5F6-4A0E-B3DC-0632B24F5D91}">
      <dgm:prSet/>
      <dgm:spPr/>
    </dgm:pt>
    <dgm:pt modelId="{F8E4DA09-F4D8-4F87-B901-A16ADB1E307D}" type="sibTrans" cxnId="{F2B3F00F-E5F6-4A0E-B3DC-0632B24F5D91}">
      <dgm:prSet/>
      <dgm:spPr/>
    </dgm:pt>
    <dgm:pt modelId="{0FFC36F6-59A7-44ED-8E4C-94C055BA3E5F}">
      <dgm:prSet phldrT="[Text]"/>
      <dgm:spPr/>
      <dgm:t>
        <a:bodyPr/>
        <a:lstStyle/>
        <a:p>
          <a:r>
            <a:rPr lang="pl-PL" dirty="0" err="1" smtClean="0"/>
            <a:t>Vision</a:t>
          </a:r>
          <a:r>
            <a:rPr lang="pl-PL" dirty="0" smtClean="0"/>
            <a:t> – </a:t>
          </a:r>
          <a:r>
            <a:rPr lang="pl-PL" dirty="0" err="1" smtClean="0"/>
            <a:t>where</a:t>
          </a:r>
          <a:r>
            <a:rPr lang="pl-PL" dirty="0" smtClean="0"/>
            <a:t> to go?</a:t>
          </a:r>
          <a:endParaRPr lang="pl-PL" dirty="0"/>
        </a:p>
      </dgm:t>
    </dgm:pt>
    <dgm:pt modelId="{DA000EAA-2829-496E-9008-69A8147C84F8}" type="parTrans" cxnId="{39F8415C-737C-482C-AEA1-D636353F298B}">
      <dgm:prSet/>
      <dgm:spPr/>
    </dgm:pt>
    <dgm:pt modelId="{11648345-CEAB-4344-90A9-BE95B0E07128}" type="sibTrans" cxnId="{39F8415C-737C-482C-AEA1-D636353F298B}">
      <dgm:prSet/>
      <dgm:spPr/>
    </dgm:pt>
    <dgm:pt modelId="{83BF115A-5C08-4F25-9A8B-AECB340B7B59}">
      <dgm:prSet phldrT="[Text]"/>
      <dgm:spPr/>
      <dgm:t>
        <a:bodyPr/>
        <a:lstStyle/>
        <a:p>
          <a:r>
            <a:rPr lang="pl-PL" dirty="0" err="1" smtClean="0"/>
            <a:t>Values</a:t>
          </a:r>
          <a:r>
            <a:rPr lang="pl-PL" dirty="0" smtClean="0"/>
            <a:t> – </a:t>
          </a:r>
          <a:r>
            <a:rPr lang="pl-PL" dirty="0" err="1" smtClean="0"/>
            <a:t>which</a:t>
          </a:r>
          <a:r>
            <a:rPr lang="pl-PL" dirty="0" smtClean="0"/>
            <a:t> </a:t>
          </a:r>
          <a:r>
            <a:rPr lang="pl-PL" dirty="0" err="1" smtClean="0"/>
            <a:t>way</a:t>
          </a:r>
          <a:r>
            <a:rPr lang="pl-PL" dirty="0" smtClean="0"/>
            <a:t>?</a:t>
          </a:r>
          <a:endParaRPr lang="pl-PL" dirty="0"/>
        </a:p>
      </dgm:t>
    </dgm:pt>
    <dgm:pt modelId="{E9386765-B4EB-4063-8CED-F70DB9CC0E71}" type="parTrans" cxnId="{6ABCABB3-7A3C-47D8-869B-E3118F4AF3CF}">
      <dgm:prSet/>
      <dgm:spPr/>
    </dgm:pt>
    <dgm:pt modelId="{63286BC8-C0C0-4D8C-8ACE-6FAE8726F55A}" type="sibTrans" cxnId="{6ABCABB3-7A3C-47D8-869B-E3118F4AF3CF}">
      <dgm:prSet/>
      <dgm:spPr/>
    </dgm:pt>
    <dgm:pt modelId="{2699DE68-0318-49A6-A139-FF7A4918D086}" type="pres">
      <dgm:prSet presAssocID="{3703E32D-AEBD-482C-9291-429FE37BCCC0}" presName="CompostProcess" presStyleCnt="0">
        <dgm:presLayoutVars>
          <dgm:dir/>
          <dgm:resizeHandles val="exact"/>
        </dgm:presLayoutVars>
      </dgm:prSet>
      <dgm:spPr/>
    </dgm:pt>
    <dgm:pt modelId="{90FC34A2-BAC8-4F24-A0B2-FD083C51A88A}" type="pres">
      <dgm:prSet presAssocID="{3703E32D-AEBD-482C-9291-429FE37BCCC0}" presName="arrow" presStyleLbl="bgShp" presStyleIdx="0" presStyleCnt="1"/>
      <dgm:spPr/>
    </dgm:pt>
    <dgm:pt modelId="{90AAB064-79D0-477B-A829-674E3EF4A0FE}" type="pres">
      <dgm:prSet presAssocID="{3703E32D-AEBD-482C-9291-429FE37BCCC0}" presName="linearProcess" presStyleCnt="0"/>
      <dgm:spPr/>
    </dgm:pt>
    <dgm:pt modelId="{A529AC34-1C29-4870-A90A-B166473F6E9F}" type="pres">
      <dgm:prSet presAssocID="{D55B58BB-9F38-41D5-A2F3-4A2B2314CD0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3832F3-6A66-47EB-87C3-69DFFDB9FE70}" type="pres">
      <dgm:prSet presAssocID="{F8E4DA09-F4D8-4F87-B901-A16ADB1E307D}" presName="sibTrans" presStyleCnt="0"/>
      <dgm:spPr/>
    </dgm:pt>
    <dgm:pt modelId="{373BD80D-8D88-46D8-B997-98C21BE97FDD}" type="pres">
      <dgm:prSet presAssocID="{0FFC36F6-59A7-44ED-8E4C-94C055BA3E5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8E2963-D13E-4029-9D43-C51C3ED0C683}" type="pres">
      <dgm:prSet presAssocID="{11648345-CEAB-4344-90A9-BE95B0E07128}" presName="sibTrans" presStyleCnt="0"/>
      <dgm:spPr/>
    </dgm:pt>
    <dgm:pt modelId="{B726BC71-2920-4F95-821E-7B8269D3A5C2}" type="pres">
      <dgm:prSet presAssocID="{83BF115A-5C08-4F25-9A8B-AECB340B7B5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EC7792-5E34-43E1-BEBB-896E44C33367}" type="presOf" srcId="{83BF115A-5C08-4F25-9A8B-AECB340B7B59}" destId="{B726BC71-2920-4F95-821E-7B8269D3A5C2}" srcOrd="0" destOrd="0" presId="urn:microsoft.com/office/officeart/2005/8/layout/hProcess9"/>
    <dgm:cxn modelId="{39F8415C-737C-482C-AEA1-D636353F298B}" srcId="{3703E32D-AEBD-482C-9291-429FE37BCCC0}" destId="{0FFC36F6-59A7-44ED-8E4C-94C055BA3E5F}" srcOrd="1" destOrd="0" parTransId="{DA000EAA-2829-496E-9008-69A8147C84F8}" sibTransId="{11648345-CEAB-4344-90A9-BE95B0E07128}"/>
    <dgm:cxn modelId="{F2B3F00F-E5F6-4A0E-B3DC-0632B24F5D91}" srcId="{3703E32D-AEBD-482C-9291-429FE37BCCC0}" destId="{D55B58BB-9F38-41D5-A2F3-4A2B2314CD0A}" srcOrd="0" destOrd="0" parTransId="{D5A77DCE-CE86-44F5-9543-E2F0545F1196}" sibTransId="{F8E4DA09-F4D8-4F87-B901-A16ADB1E307D}"/>
    <dgm:cxn modelId="{DCE05C46-21BA-4AD3-8723-35CD925CCEC6}" type="presOf" srcId="{0FFC36F6-59A7-44ED-8E4C-94C055BA3E5F}" destId="{373BD80D-8D88-46D8-B997-98C21BE97FDD}" srcOrd="0" destOrd="0" presId="urn:microsoft.com/office/officeart/2005/8/layout/hProcess9"/>
    <dgm:cxn modelId="{FA6B3541-839A-4821-B55C-9CC6BD17B763}" type="presOf" srcId="{D55B58BB-9F38-41D5-A2F3-4A2B2314CD0A}" destId="{A529AC34-1C29-4870-A90A-B166473F6E9F}" srcOrd="0" destOrd="0" presId="urn:microsoft.com/office/officeart/2005/8/layout/hProcess9"/>
    <dgm:cxn modelId="{6ABCABB3-7A3C-47D8-869B-E3118F4AF3CF}" srcId="{3703E32D-AEBD-482C-9291-429FE37BCCC0}" destId="{83BF115A-5C08-4F25-9A8B-AECB340B7B59}" srcOrd="2" destOrd="0" parTransId="{E9386765-B4EB-4063-8CED-F70DB9CC0E71}" sibTransId="{63286BC8-C0C0-4D8C-8ACE-6FAE8726F55A}"/>
    <dgm:cxn modelId="{86425C82-3CDA-4AC3-B842-6C90CACB3854}" type="presOf" srcId="{3703E32D-AEBD-482C-9291-429FE37BCCC0}" destId="{2699DE68-0318-49A6-A139-FF7A4918D086}" srcOrd="0" destOrd="0" presId="urn:microsoft.com/office/officeart/2005/8/layout/hProcess9"/>
    <dgm:cxn modelId="{482D44FB-7928-4BBB-964E-93FF09B0A948}" type="presParOf" srcId="{2699DE68-0318-49A6-A139-FF7A4918D086}" destId="{90FC34A2-BAC8-4F24-A0B2-FD083C51A88A}" srcOrd="0" destOrd="0" presId="urn:microsoft.com/office/officeart/2005/8/layout/hProcess9"/>
    <dgm:cxn modelId="{919A6481-E851-4473-9CE6-A24752C40C98}" type="presParOf" srcId="{2699DE68-0318-49A6-A139-FF7A4918D086}" destId="{90AAB064-79D0-477B-A829-674E3EF4A0FE}" srcOrd="1" destOrd="0" presId="urn:microsoft.com/office/officeart/2005/8/layout/hProcess9"/>
    <dgm:cxn modelId="{60364378-8793-471C-8055-624D00DCA3D2}" type="presParOf" srcId="{90AAB064-79D0-477B-A829-674E3EF4A0FE}" destId="{A529AC34-1C29-4870-A90A-B166473F6E9F}" srcOrd="0" destOrd="0" presId="urn:microsoft.com/office/officeart/2005/8/layout/hProcess9"/>
    <dgm:cxn modelId="{403B3955-02D7-48D5-A603-A13881FDA115}" type="presParOf" srcId="{90AAB064-79D0-477B-A829-674E3EF4A0FE}" destId="{873832F3-6A66-47EB-87C3-69DFFDB9FE70}" srcOrd="1" destOrd="0" presId="urn:microsoft.com/office/officeart/2005/8/layout/hProcess9"/>
    <dgm:cxn modelId="{ACCA5DC6-3D8E-45ED-8926-83C0E92A92AB}" type="presParOf" srcId="{90AAB064-79D0-477B-A829-674E3EF4A0FE}" destId="{373BD80D-8D88-46D8-B997-98C21BE97FDD}" srcOrd="2" destOrd="0" presId="urn:microsoft.com/office/officeart/2005/8/layout/hProcess9"/>
    <dgm:cxn modelId="{4778A6BF-FA57-4B0E-BF38-40FA289A59AC}" type="presParOf" srcId="{90AAB064-79D0-477B-A829-674E3EF4A0FE}" destId="{FC8E2963-D13E-4029-9D43-C51C3ED0C683}" srcOrd="3" destOrd="0" presId="urn:microsoft.com/office/officeart/2005/8/layout/hProcess9"/>
    <dgm:cxn modelId="{88802BE2-C0BB-42AE-85A0-2752B388EB53}" type="presParOf" srcId="{90AAB064-79D0-477B-A829-674E3EF4A0FE}" destId="{B726BC71-2920-4F95-821E-7B8269D3A5C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512B7-49E2-4083-9C21-B98E0CB09447}">
      <dsp:nvSpPr>
        <dsp:cNvPr id="0" name=""/>
        <dsp:cNvSpPr/>
      </dsp:nvSpPr>
      <dsp:spPr>
        <a:xfrm>
          <a:off x="3306105" y="1624"/>
          <a:ext cx="1617389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err="1" smtClean="0"/>
            <a:t>Customer</a:t>
          </a:r>
          <a:endParaRPr lang="pl-PL" sz="2200" kern="1200" dirty="0"/>
        </a:p>
      </dsp:txBody>
      <dsp:txXfrm>
        <a:off x="3357425" y="52944"/>
        <a:ext cx="1514749" cy="948663"/>
      </dsp:txXfrm>
    </dsp:sp>
    <dsp:sp modelId="{B22C2248-CFC1-4E38-9AB1-E51E787A0696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767324" y="339841"/>
              </a:moveTo>
              <a:arcTo wR="1735705" hR="1735705" stAng="18387985" swAng="16324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93E41-4E57-48D3-9978-78B475B754B8}">
      <dsp:nvSpPr>
        <dsp:cNvPr id="0" name=""/>
        <dsp:cNvSpPr/>
      </dsp:nvSpPr>
      <dsp:spPr>
        <a:xfrm>
          <a:off x="5041810" y="1737329"/>
          <a:ext cx="1617389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Learning and </a:t>
          </a:r>
          <a:r>
            <a:rPr lang="pl-PL" sz="2200" kern="1200" dirty="0" err="1" smtClean="0"/>
            <a:t>Growth</a:t>
          </a:r>
          <a:endParaRPr lang="pl-PL" sz="2200" kern="1200" dirty="0"/>
        </a:p>
      </dsp:txBody>
      <dsp:txXfrm>
        <a:off x="5093130" y="1788649"/>
        <a:ext cx="1514749" cy="948663"/>
      </dsp:txXfrm>
    </dsp:sp>
    <dsp:sp modelId="{EFF0572F-52CF-4FC9-BC20-FA1D10AD0623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291399" y="2505437"/>
              </a:moveTo>
              <a:arcTo wR="1735705" hR="1735705" stAng="1579527" swAng="16324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AAB0C-2C3C-4EB3-A7BD-3741E524FAA0}">
      <dsp:nvSpPr>
        <dsp:cNvPr id="0" name=""/>
        <dsp:cNvSpPr/>
      </dsp:nvSpPr>
      <dsp:spPr>
        <a:xfrm>
          <a:off x="3306105" y="3473035"/>
          <a:ext cx="1617389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Financial</a:t>
          </a:r>
          <a:endParaRPr lang="pl-PL" sz="2200" kern="1200" dirty="0"/>
        </a:p>
      </dsp:txBody>
      <dsp:txXfrm>
        <a:off x="3357425" y="3524355"/>
        <a:ext cx="1514749" cy="948663"/>
      </dsp:txXfrm>
    </dsp:sp>
    <dsp:sp modelId="{1B78575A-0642-4910-B80C-E37BFA7B1E7D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704086" y="3131568"/>
              </a:moveTo>
              <a:arcTo wR="1735705" hR="1735705" stAng="7587985" swAng="16324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3FD00-4D8A-419B-BF26-1028E20FE0E9}">
      <dsp:nvSpPr>
        <dsp:cNvPr id="0" name=""/>
        <dsp:cNvSpPr/>
      </dsp:nvSpPr>
      <dsp:spPr>
        <a:xfrm>
          <a:off x="1570399" y="1737329"/>
          <a:ext cx="1617389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err="1" smtClean="0"/>
            <a:t>Internal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Processes</a:t>
          </a:r>
          <a:endParaRPr lang="pl-PL" sz="2200" kern="1200" dirty="0"/>
        </a:p>
      </dsp:txBody>
      <dsp:txXfrm>
        <a:off x="1621719" y="1788649"/>
        <a:ext cx="1514749" cy="948663"/>
      </dsp:txXfrm>
    </dsp:sp>
    <dsp:sp modelId="{0BD5E4CD-294E-43D2-AC85-3EC9AF0811FE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180010" y="965973"/>
              </a:moveTo>
              <a:arcTo wR="1735705" hR="1735705" stAng="12379527" swAng="16324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C34A2-BAC8-4F24-A0B2-FD083C51A88A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9AC34-1C29-4870-A90A-B166473F6E9F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Mission</a:t>
          </a:r>
          <a:r>
            <a:rPr lang="pl-PL" sz="2700" kern="1200" dirty="0" smtClean="0"/>
            <a:t> – </a:t>
          </a:r>
          <a:r>
            <a:rPr lang="pl-PL" sz="2700" kern="1200" dirty="0" err="1" smtClean="0"/>
            <a:t>what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is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organization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established</a:t>
          </a:r>
          <a:r>
            <a:rPr lang="pl-PL" sz="2700" kern="1200" dirty="0" smtClean="0"/>
            <a:t> for?</a:t>
          </a:r>
          <a:endParaRPr lang="pl-PL" sz="2700" kern="1200" dirty="0"/>
        </a:p>
      </dsp:txBody>
      <dsp:txXfrm>
        <a:off x="97216" y="1446164"/>
        <a:ext cx="2472150" cy="1633633"/>
      </dsp:txXfrm>
    </dsp:sp>
    <dsp:sp modelId="{373BD80D-8D88-46D8-B997-98C21BE97FDD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Vision</a:t>
          </a:r>
          <a:r>
            <a:rPr lang="pl-PL" sz="2700" kern="1200" dirty="0" smtClean="0"/>
            <a:t> – </a:t>
          </a:r>
          <a:r>
            <a:rPr lang="pl-PL" sz="2700" kern="1200" dirty="0" err="1" smtClean="0"/>
            <a:t>where</a:t>
          </a:r>
          <a:r>
            <a:rPr lang="pl-PL" sz="2700" kern="1200" dirty="0" smtClean="0"/>
            <a:t> to go?</a:t>
          </a:r>
          <a:endParaRPr lang="pl-PL" sz="2700" kern="1200" dirty="0"/>
        </a:p>
      </dsp:txBody>
      <dsp:txXfrm>
        <a:off x="2878724" y="1446164"/>
        <a:ext cx="2472150" cy="1633633"/>
      </dsp:txXfrm>
    </dsp:sp>
    <dsp:sp modelId="{B726BC71-2920-4F95-821E-7B8269D3A5C2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Values</a:t>
          </a:r>
          <a:r>
            <a:rPr lang="pl-PL" sz="2700" kern="1200" dirty="0" smtClean="0"/>
            <a:t> – </a:t>
          </a:r>
          <a:r>
            <a:rPr lang="pl-PL" sz="2700" kern="1200" dirty="0" err="1" smtClean="0"/>
            <a:t>which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way</a:t>
          </a:r>
          <a:r>
            <a:rPr lang="pl-PL" sz="2700" kern="1200" dirty="0" smtClean="0"/>
            <a:t>?</a:t>
          </a:r>
          <a:endParaRPr lang="pl-PL" sz="27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11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02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3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89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03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95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53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6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78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28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6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310E-9883-47EA-B205-26F04289C15B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FF04-619D-4B40-A4DC-E111FD4703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0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BSC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Patrycja Sznajder</a:t>
            </a:r>
          </a:p>
          <a:p>
            <a:fld id="{01710038-FAA1-409F-BCB5-801D53678979}" type="datetime2">
              <a:rPr lang="en-GB" smtClean="0"/>
              <a:t>Sunday, 16 February 2014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57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Customer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Objective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Metrics</a:t>
            </a:r>
            <a:r>
              <a:rPr lang="pl-PL" dirty="0" smtClean="0"/>
              <a:t>:</a:t>
            </a:r>
          </a:p>
          <a:p>
            <a:r>
              <a:rPr lang="pl-PL" dirty="0" smtClean="0"/>
              <a:t>Target:</a:t>
            </a:r>
          </a:p>
          <a:p>
            <a:r>
              <a:rPr lang="pl-PL" dirty="0" err="1" smtClean="0"/>
              <a:t>Initiatives</a:t>
            </a:r>
            <a:r>
              <a:rPr lang="pl-PL" dirty="0" smtClean="0"/>
              <a:t>:</a:t>
            </a:r>
          </a:p>
          <a:p>
            <a:r>
              <a:rPr lang="pl-PL" dirty="0" smtClean="0"/>
              <a:t>1.</a:t>
            </a:r>
          </a:p>
          <a:p>
            <a:r>
              <a:rPr lang="pl-PL" dirty="0" smtClean="0"/>
              <a:t>2.</a:t>
            </a:r>
          </a:p>
          <a:p>
            <a:r>
              <a:rPr lang="pl-PL" dirty="0" err="1" smtClean="0"/>
              <a:t>Owner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3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Internal</a:t>
            </a:r>
            <a:r>
              <a:rPr lang="pl-PL" dirty="0" smtClean="0"/>
              <a:t> </a:t>
            </a:r>
            <a:r>
              <a:rPr lang="pl-PL" dirty="0" err="1" smtClean="0"/>
              <a:t>Processes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Objective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Metrics</a:t>
            </a:r>
            <a:r>
              <a:rPr lang="pl-PL" dirty="0" smtClean="0"/>
              <a:t>:</a:t>
            </a:r>
          </a:p>
          <a:p>
            <a:r>
              <a:rPr lang="pl-PL" dirty="0" smtClean="0"/>
              <a:t>Target:</a:t>
            </a:r>
          </a:p>
          <a:p>
            <a:r>
              <a:rPr lang="pl-PL" dirty="0" err="1" smtClean="0"/>
              <a:t>Initiatives</a:t>
            </a:r>
            <a:r>
              <a:rPr lang="pl-PL" dirty="0" smtClean="0"/>
              <a:t>:</a:t>
            </a:r>
          </a:p>
          <a:p>
            <a:r>
              <a:rPr lang="pl-PL" dirty="0" smtClean="0"/>
              <a:t>1.</a:t>
            </a:r>
          </a:p>
          <a:p>
            <a:r>
              <a:rPr lang="pl-PL" dirty="0" smtClean="0"/>
              <a:t>2.</a:t>
            </a:r>
          </a:p>
          <a:p>
            <a:r>
              <a:rPr lang="pl-PL" dirty="0" err="1" smtClean="0"/>
              <a:t>Owner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3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Learning and </a:t>
            </a:r>
            <a:r>
              <a:rPr lang="pl-PL" dirty="0" err="1" smtClean="0"/>
              <a:t>Growth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Objective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Metrics</a:t>
            </a:r>
            <a:r>
              <a:rPr lang="pl-PL" dirty="0" smtClean="0"/>
              <a:t>:</a:t>
            </a:r>
          </a:p>
          <a:p>
            <a:r>
              <a:rPr lang="pl-PL" dirty="0" smtClean="0"/>
              <a:t>Target:</a:t>
            </a:r>
          </a:p>
          <a:p>
            <a:r>
              <a:rPr lang="pl-PL" dirty="0" err="1" smtClean="0"/>
              <a:t>Initiatives</a:t>
            </a:r>
            <a:r>
              <a:rPr lang="pl-PL" dirty="0" smtClean="0"/>
              <a:t>:</a:t>
            </a:r>
          </a:p>
          <a:p>
            <a:r>
              <a:rPr lang="pl-PL" dirty="0" smtClean="0"/>
              <a:t>1.</a:t>
            </a:r>
          </a:p>
          <a:p>
            <a:r>
              <a:rPr lang="pl-PL" dirty="0" smtClean="0"/>
              <a:t>2.</a:t>
            </a:r>
          </a:p>
          <a:p>
            <a:r>
              <a:rPr lang="pl-PL" dirty="0" err="1" smtClean="0"/>
              <a:t>Owner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3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Metrics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</a:t>
            </a:r>
            <a:r>
              <a:rPr lang="pl-PL" dirty="0" err="1" smtClean="0"/>
              <a:t>Key</a:t>
            </a:r>
            <a:r>
              <a:rPr lang="pl-PL" dirty="0" smtClean="0"/>
              <a:t> Performance </a:t>
            </a:r>
            <a:r>
              <a:rPr lang="pl-PL" dirty="0" err="1" smtClean="0"/>
              <a:t>Indicators</a:t>
            </a:r>
            <a:r>
              <a:rPr lang="pl-PL" dirty="0" smtClean="0"/>
              <a:t> – The 75 </a:t>
            </a:r>
            <a:r>
              <a:rPr lang="pl-PL" dirty="0" err="1" smtClean="0"/>
              <a:t>measures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manager </a:t>
            </a:r>
            <a:r>
              <a:rPr lang="pl-PL" dirty="0" err="1" smtClean="0"/>
              <a:t>needs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” by Bernard </a:t>
            </a:r>
            <a:r>
              <a:rPr lang="pl-PL" dirty="0" err="1" smtClean="0"/>
              <a:t>Marr</a:t>
            </a:r>
            <a:endParaRPr lang="pl-PL" dirty="0" smtClean="0"/>
          </a:p>
          <a:p>
            <a:r>
              <a:rPr lang="pl-PL" dirty="0" smtClean="0"/>
              <a:t>„</a:t>
            </a:r>
            <a:r>
              <a:rPr lang="pl-PL" dirty="0" err="1" smtClean="0"/>
              <a:t>Key</a:t>
            </a:r>
            <a:r>
              <a:rPr lang="pl-PL" dirty="0" smtClean="0"/>
              <a:t> Management </a:t>
            </a:r>
            <a:r>
              <a:rPr lang="pl-PL" dirty="0" err="1" smtClean="0"/>
              <a:t>Ratios</a:t>
            </a:r>
            <a:r>
              <a:rPr lang="pl-PL" dirty="0" smtClean="0"/>
              <a:t> – The 100+ </a:t>
            </a:r>
            <a:r>
              <a:rPr lang="pl-PL" dirty="0" err="1" smtClean="0"/>
              <a:t>ratios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manager </a:t>
            </a:r>
            <a:r>
              <a:rPr lang="pl-PL" dirty="0" err="1" smtClean="0"/>
              <a:t>needs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” by </a:t>
            </a:r>
            <a:r>
              <a:rPr lang="pl-PL" dirty="0" err="1" smtClean="0"/>
              <a:t>Ciaran</a:t>
            </a:r>
            <a:r>
              <a:rPr lang="pl-PL" dirty="0" smtClean="0"/>
              <a:t> </a:t>
            </a:r>
            <a:r>
              <a:rPr lang="pl-PL" dirty="0" err="1" smtClean="0"/>
              <a:t>Walsh</a:t>
            </a:r>
            <a:endParaRPr lang="pl-PL" dirty="0" smtClean="0"/>
          </a:p>
          <a:p>
            <a:r>
              <a:rPr lang="pl-PL" dirty="0" smtClean="0"/>
              <a:t>„</a:t>
            </a:r>
            <a:r>
              <a:rPr lang="pl-PL" dirty="0" err="1" smtClean="0"/>
              <a:t>Key</a:t>
            </a:r>
            <a:r>
              <a:rPr lang="pl-PL" dirty="0" smtClean="0"/>
              <a:t> Management </a:t>
            </a:r>
            <a:r>
              <a:rPr lang="pl-PL" dirty="0" err="1" smtClean="0"/>
              <a:t>Models</a:t>
            </a:r>
            <a:r>
              <a:rPr lang="pl-PL" dirty="0" smtClean="0"/>
              <a:t> – The 60+ </a:t>
            </a:r>
            <a:r>
              <a:rPr lang="pl-PL" dirty="0" err="1" smtClean="0"/>
              <a:t>models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manager </a:t>
            </a:r>
            <a:r>
              <a:rPr lang="pl-PL" dirty="0" err="1" smtClean="0"/>
              <a:t>needs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” by Marcel van </a:t>
            </a:r>
            <a:r>
              <a:rPr lang="pl-PL" dirty="0" err="1" smtClean="0"/>
              <a:t>Assen</a:t>
            </a:r>
            <a:r>
              <a:rPr lang="pl-PL" dirty="0" smtClean="0"/>
              <a:t>, </a:t>
            </a:r>
            <a:r>
              <a:rPr lang="pl-PL" dirty="0" err="1" smtClean="0"/>
              <a:t>Gerben</a:t>
            </a:r>
            <a:r>
              <a:rPr lang="pl-PL" dirty="0" smtClean="0"/>
              <a:t> van den Berg, Paul </a:t>
            </a:r>
            <a:r>
              <a:rPr lang="pl-PL" dirty="0" err="1" smtClean="0"/>
              <a:t>Pietersma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7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Examples</a:t>
            </a:r>
            <a:r>
              <a:rPr lang="pl-PL" dirty="0" smtClean="0"/>
              <a:t> of </a:t>
            </a:r>
            <a:r>
              <a:rPr lang="pl-PL" dirty="0" err="1" smtClean="0"/>
              <a:t>metrics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See</a:t>
            </a:r>
            <a:r>
              <a:rPr lang="pl-PL" dirty="0" smtClean="0"/>
              <a:t> Word file info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9254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 </a:t>
            </a:r>
            <a:r>
              <a:rPr lang="pl-PL" dirty="0" err="1" smtClean="0"/>
              <a:t>study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 smtClean="0"/>
              <a:t>Choose</a:t>
            </a:r>
            <a:r>
              <a:rPr lang="pl-PL" dirty="0" smtClean="0"/>
              <a:t> one of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known</a:t>
            </a:r>
            <a:r>
              <a:rPr lang="pl-PL" dirty="0" smtClean="0"/>
              <a:t> </a:t>
            </a:r>
            <a:r>
              <a:rPr lang="pl-PL" dirty="0" err="1" smtClean="0"/>
              <a:t>famous</a:t>
            </a:r>
            <a:r>
              <a:rPr lang="pl-PL" dirty="0" smtClean="0"/>
              <a:t> </a:t>
            </a:r>
            <a:r>
              <a:rPr lang="pl-PL" dirty="0" err="1" smtClean="0"/>
              <a:t>company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…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r>
              <a:rPr lang="pl-PL" dirty="0" err="1" smtClean="0"/>
              <a:t>Prepare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 err="1" smtClean="0"/>
              <a:t>Balanced</a:t>
            </a:r>
            <a:r>
              <a:rPr lang="pl-PL" dirty="0" smtClean="0"/>
              <a:t> </a:t>
            </a:r>
            <a:r>
              <a:rPr lang="pl-PL" dirty="0" err="1" smtClean="0"/>
              <a:t>scorecard</a:t>
            </a:r>
            <a:r>
              <a:rPr lang="pl-PL" dirty="0" smtClean="0"/>
              <a:t> </a:t>
            </a:r>
            <a:r>
              <a:rPr lang="pl-PL" dirty="0" err="1" smtClean="0"/>
              <a:t>models</a:t>
            </a:r>
            <a:r>
              <a:rPr lang="pl-PL" dirty="0" smtClean="0"/>
              <a:t> in </a:t>
            </a:r>
            <a:r>
              <a:rPr lang="pl-PL" dirty="0" err="1" smtClean="0"/>
              <a:t>following</a:t>
            </a:r>
            <a:r>
              <a:rPr lang="pl-PL" dirty="0" smtClean="0"/>
              <a:t> </a:t>
            </a:r>
            <a:r>
              <a:rPr lang="pl-PL" dirty="0" err="1" smtClean="0"/>
              <a:t>mode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Mission</a:t>
            </a:r>
            <a:r>
              <a:rPr lang="pl-PL" dirty="0" smtClean="0"/>
              <a:t>, </a:t>
            </a:r>
            <a:r>
              <a:rPr lang="pl-PL" dirty="0" err="1" smtClean="0"/>
              <a:t>vision</a:t>
            </a:r>
            <a:r>
              <a:rPr lang="pl-PL" dirty="0" smtClean="0"/>
              <a:t>, </a:t>
            </a:r>
            <a:r>
              <a:rPr lang="pl-PL" dirty="0" err="1" smtClean="0"/>
              <a:t>direction</a:t>
            </a:r>
            <a:r>
              <a:rPr lang="pl-PL" dirty="0" smtClean="0"/>
              <a:t> of </a:t>
            </a:r>
            <a:r>
              <a:rPr lang="pl-PL" dirty="0" err="1" smtClean="0"/>
              <a:t>strategy</a:t>
            </a:r>
            <a:endParaRPr lang="pl-PL" dirty="0" smtClean="0"/>
          </a:p>
          <a:p>
            <a:r>
              <a:rPr lang="pl-PL" dirty="0" err="1" smtClean="0"/>
              <a:t>Objectives</a:t>
            </a:r>
            <a:r>
              <a:rPr lang="pl-PL" dirty="0" smtClean="0"/>
              <a:t>: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least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for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perspective</a:t>
            </a:r>
            <a:r>
              <a:rPr lang="pl-PL" dirty="0" smtClean="0"/>
              <a:t> (8 in </a:t>
            </a:r>
            <a:r>
              <a:rPr lang="pl-PL" dirty="0" err="1" smtClean="0"/>
              <a:t>total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Metrics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least</a:t>
            </a:r>
            <a:r>
              <a:rPr lang="pl-PL" dirty="0" smtClean="0"/>
              <a:t> on for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objective</a:t>
            </a:r>
            <a:endParaRPr lang="pl-PL" dirty="0" smtClean="0"/>
          </a:p>
          <a:p>
            <a:r>
              <a:rPr lang="pl-PL" dirty="0" err="1" smtClean="0"/>
              <a:t>Targets</a:t>
            </a:r>
            <a:endParaRPr lang="pl-PL" dirty="0" smtClean="0"/>
          </a:p>
          <a:p>
            <a:r>
              <a:rPr lang="pl-PL" dirty="0" err="1" smtClean="0"/>
              <a:t>Initiatives</a:t>
            </a:r>
            <a:r>
              <a:rPr lang="pl-PL" dirty="0" smtClean="0"/>
              <a:t>: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least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for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objective</a:t>
            </a:r>
            <a:r>
              <a:rPr lang="pl-PL" dirty="0" smtClean="0"/>
              <a:t> (16 in </a:t>
            </a:r>
            <a:r>
              <a:rPr lang="pl-PL" dirty="0" err="1" smtClean="0"/>
              <a:t>total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Owners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known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2461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Intro</a:t>
            </a:r>
            <a:endParaRPr lang="pl-PL" dirty="0" smtClean="0"/>
          </a:p>
          <a:p>
            <a:r>
              <a:rPr lang="pl-PL" dirty="0" err="1" smtClean="0"/>
              <a:t>Balanced</a:t>
            </a:r>
            <a:r>
              <a:rPr lang="pl-PL" dirty="0" smtClean="0"/>
              <a:t> </a:t>
            </a:r>
            <a:r>
              <a:rPr lang="pl-PL" dirty="0" err="1" smtClean="0"/>
              <a:t>Scorecard</a:t>
            </a:r>
            <a:endParaRPr lang="pl-PL" dirty="0" smtClean="0"/>
          </a:p>
          <a:p>
            <a:r>
              <a:rPr lang="pl-PL" dirty="0" err="1" smtClean="0"/>
              <a:t>Example</a:t>
            </a:r>
            <a:endParaRPr lang="pl-PL" dirty="0" smtClean="0"/>
          </a:p>
          <a:p>
            <a:r>
              <a:rPr lang="pl-PL" dirty="0" smtClean="0"/>
              <a:t>Case </a:t>
            </a:r>
            <a:r>
              <a:rPr lang="pl-PL" dirty="0" err="1" smtClean="0"/>
              <a:t>study</a:t>
            </a:r>
            <a:r>
              <a:rPr lang="pl-PL" dirty="0" smtClean="0"/>
              <a:t> – </a:t>
            </a:r>
            <a:r>
              <a:rPr lang="pl-PL" dirty="0" err="1" smtClean="0"/>
              <a:t>work</a:t>
            </a:r>
            <a:r>
              <a:rPr lang="pl-PL" dirty="0" smtClean="0"/>
              <a:t> in </a:t>
            </a:r>
            <a:r>
              <a:rPr lang="pl-PL" dirty="0" err="1" smtClean="0"/>
              <a:t>groups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11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generals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Ability</a:t>
            </a:r>
            <a:r>
              <a:rPr lang="pl-PL" dirty="0" smtClean="0"/>
              <a:t> to </a:t>
            </a:r>
            <a:r>
              <a:rPr lang="pl-PL" dirty="0" err="1" smtClean="0"/>
              <a:t>execute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 was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the </a:t>
            </a:r>
            <a:r>
              <a:rPr lang="pl-PL" dirty="0" err="1" smtClean="0"/>
              <a:t>quality</a:t>
            </a:r>
            <a:r>
              <a:rPr lang="pl-PL" dirty="0" smtClean="0"/>
              <a:t> of the </a:t>
            </a:r>
            <a:r>
              <a:rPr lang="pl-PL" dirty="0" err="1" smtClean="0"/>
              <a:t>strategy</a:t>
            </a:r>
            <a:r>
              <a:rPr lang="pl-PL" dirty="0" smtClean="0"/>
              <a:t> </a:t>
            </a:r>
            <a:r>
              <a:rPr lang="pl-PL" dirty="0" err="1" smtClean="0"/>
              <a:t>itself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strategy</a:t>
            </a:r>
            <a:r>
              <a:rPr lang="pl-PL" dirty="0" smtClean="0"/>
              <a:t> </a:t>
            </a:r>
            <a:r>
              <a:rPr lang="pl-PL" dirty="0" err="1" smtClean="0"/>
              <a:t>implementation</a:t>
            </a:r>
            <a:r>
              <a:rPr lang="pl-PL" dirty="0" smtClean="0"/>
              <a:t> as the most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factor</a:t>
            </a:r>
            <a:r>
              <a:rPr lang="pl-PL" dirty="0" smtClean="0"/>
              <a:t> </a:t>
            </a:r>
            <a:r>
              <a:rPr lang="pl-PL" dirty="0" err="1" smtClean="0"/>
              <a:t>shaping</a:t>
            </a:r>
            <a:r>
              <a:rPr lang="pl-PL" dirty="0" smtClean="0"/>
              <a:t> management and </a:t>
            </a:r>
            <a:r>
              <a:rPr lang="pl-PL" dirty="0" err="1" smtClean="0"/>
              <a:t>corporate</a:t>
            </a:r>
            <a:r>
              <a:rPr lang="pl-PL" dirty="0" smtClean="0"/>
              <a:t> </a:t>
            </a:r>
            <a:r>
              <a:rPr lang="pl-PL" dirty="0" err="1" smtClean="0"/>
              <a:t>valuations</a:t>
            </a:r>
            <a:endParaRPr lang="pl-PL" dirty="0" smtClean="0"/>
          </a:p>
          <a:p>
            <a:r>
              <a:rPr lang="pl-PL" dirty="0" smtClean="0"/>
              <a:t>…</a:t>
            </a:r>
            <a:r>
              <a:rPr lang="pl-PL" dirty="0" err="1" smtClean="0"/>
              <a:t>fewer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10% of </a:t>
            </a:r>
            <a:r>
              <a:rPr lang="pl-PL" dirty="0" err="1" smtClean="0"/>
              <a:t>effectively</a:t>
            </a:r>
            <a:r>
              <a:rPr lang="pl-PL" dirty="0" smtClean="0"/>
              <a:t> </a:t>
            </a:r>
            <a:r>
              <a:rPr lang="pl-PL" dirty="0" err="1" smtClean="0"/>
              <a:t>formulated</a:t>
            </a:r>
            <a:r>
              <a:rPr lang="pl-PL" dirty="0" smtClean="0"/>
              <a:t> </a:t>
            </a:r>
            <a:r>
              <a:rPr lang="pl-PL" dirty="0" err="1" smtClean="0"/>
              <a:t>strategies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sucessfully</a:t>
            </a:r>
            <a:r>
              <a:rPr lang="pl-PL" dirty="0" smtClean="0"/>
              <a:t> </a:t>
            </a:r>
            <a:r>
              <a:rPr lang="pl-PL" dirty="0" err="1" smtClean="0"/>
              <a:t>implemented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 err="1" smtClean="0"/>
              <a:t>study</a:t>
            </a:r>
            <a:r>
              <a:rPr lang="pl-PL" dirty="0" smtClean="0"/>
              <a:t> of 275 portfolio </a:t>
            </a:r>
            <a:r>
              <a:rPr lang="pl-PL" dirty="0" err="1" smtClean="0"/>
              <a:t>managers</a:t>
            </a:r>
            <a:r>
              <a:rPr lang="pl-PL" dirty="0" smtClean="0"/>
              <a:t> </a:t>
            </a:r>
            <a:r>
              <a:rPr lang="pl-PL" dirty="0" err="1" smtClean="0"/>
              <a:t>held</a:t>
            </a:r>
            <a:r>
              <a:rPr lang="pl-PL" dirty="0" smtClean="0"/>
              <a:t> by Kaplan and </a:t>
            </a:r>
            <a:r>
              <a:rPr lang="pl-PL" dirty="0" err="1" smtClean="0"/>
              <a:t>Nortoon</a:t>
            </a:r>
            <a:r>
              <a:rPr lang="pl-PL" dirty="0" smtClean="0"/>
              <a:t>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90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Quality</a:t>
            </a:r>
            <a:r>
              <a:rPr lang="pl-PL" dirty="0" smtClean="0"/>
              <a:t> of </a:t>
            </a:r>
            <a:r>
              <a:rPr lang="pl-PL" dirty="0" err="1" smtClean="0"/>
              <a:t>financial</a:t>
            </a:r>
            <a:r>
              <a:rPr lang="pl-PL" dirty="0" smtClean="0"/>
              <a:t> </a:t>
            </a:r>
            <a:r>
              <a:rPr lang="pl-PL" dirty="0" err="1" smtClean="0"/>
              <a:t>measures</a:t>
            </a:r>
            <a:r>
              <a:rPr lang="pl-PL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Lag </a:t>
            </a:r>
            <a:r>
              <a:rPr lang="pl-PL" dirty="0" err="1" smtClean="0"/>
              <a:t>indicators</a:t>
            </a:r>
            <a:endParaRPr lang="pl-PL" dirty="0" smtClean="0"/>
          </a:p>
          <a:p>
            <a:r>
              <a:rPr lang="pl-PL" dirty="0" err="1" smtClean="0"/>
              <a:t>Consequences</a:t>
            </a:r>
            <a:r>
              <a:rPr lang="pl-PL" dirty="0" smtClean="0"/>
              <a:t> of past </a:t>
            </a:r>
            <a:r>
              <a:rPr lang="pl-PL" dirty="0" err="1" smtClean="0"/>
              <a:t>actions</a:t>
            </a:r>
            <a:endParaRPr lang="pl-PL" dirty="0" smtClean="0"/>
          </a:p>
          <a:p>
            <a:r>
              <a:rPr lang="pl-PL" dirty="0" err="1" smtClean="0"/>
              <a:t>Dillema</a:t>
            </a:r>
            <a:r>
              <a:rPr lang="pl-PL" dirty="0" smtClean="0"/>
              <a:t>: </a:t>
            </a:r>
            <a:r>
              <a:rPr lang="pl-PL" dirty="0" err="1" smtClean="0"/>
              <a:t>long</a:t>
            </a:r>
            <a:r>
              <a:rPr lang="pl-PL" dirty="0" smtClean="0"/>
              <a:t>-term </a:t>
            </a:r>
            <a:r>
              <a:rPr lang="pl-PL" dirty="0" err="1" smtClean="0"/>
              <a:t>value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short</a:t>
            </a:r>
            <a:r>
              <a:rPr lang="pl-PL" dirty="0" smtClean="0"/>
              <a:t>-term performance?</a:t>
            </a:r>
          </a:p>
          <a:p>
            <a:r>
              <a:rPr lang="pl-PL" dirty="0" err="1" smtClean="0"/>
              <a:t>Measures</a:t>
            </a:r>
            <a:r>
              <a:rPr lang="pl-PL" dirty="0" smtClean="0"/>
              <a:t> of </a:t>
            </a:r>
            <a:r>
              <a:rPr lang="pl-PL" dirty="0" err="1" smtClean="0"/>
              <a:t>future</a:t>
            </a:r>
            <a:r>
              <a:rPr lang="pl-PL" dirty="0" smtClean="0"/>
              <a:t> performance?</a:t>
            </a:r>
          </a:p>
          <a:p>
            <a:r>
              <a:rPr lang="pl-PL" dirty="0" err="1" smtClean="0"/>
              <a:t>Measures</a:t>
            </a:r>
            <a:r>
              <a:rPr lang="pl-PL" dirty="0" smtClean="0"/>
              <a:t> of </a:t>
            </a:r>
            <a:r>
              <a:rPr lang="pl-PL" dirty="0" err="1" smtClean="0"/>
              <a:t>knowledge-based</a:t>
            </a:r>
            <a:r>
              <a:rPr lang="pl-PL" dirty="0" smtClean="0"/>
              <a:t> </a:t>
            </a:r>
            <a:r>
              <a:rPr lang="pl-PL" dirty="0" err="1" smtClean="0"/>
              <a:t>advantage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83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Communication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quickly</a:t>
            </a:r>
            <a:r>
              <a:rPr lang="pl-PL" dirty="0" smtClean="0"/>
              <a:t> </a:t>
            </a:r>
            <a:r>
              <a:rPr lang="pl-PL" dirty="0" err="1" smtClean="0"/>
              <a:t>learned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measurement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consequences</a:t>
            </a:r>
            <a:r>
              <a:rPr lang="pl-PL" dirty="0" smtClean="0"/>
              <a:t> </a:t>
            </a:r>
            <a:r>
              <a:rPr lang="pl-PL" dirty="0" err="1" smtClean="0"/>
              <a:t>beyond</a:t>
            </a:r>
            <a:r>
              <a:rPr lang="pl-PL" dirty="0" smtClean="0"/>
              <a:t> </a:t>
            </a:r>
            <a:r>
              <a:rPr lang="pl-PL" dirty="0" err="1" smtClean="0"/>
              <a:t>just</a:t>
            </a:r>
            <a:r>
              <a:rPr lang="pl-PL" dirty="0" smtClean="0"/>
              <a:t> </a:t>
            </a:r>
            <a:r>
              <a:rPr lang="pl-PL" dirty="0" err="1" smtClean="0"/>
              <a:t>reporting</a:t>
            </a:r>
            <a:r>
              <a:rPr lang="pl-PL" dirty="0" smtClean="0"/>
              <a:t> the past. </a:t>
            </a:r>
            <a:r>
              <a:rPr lang="pl-PL" dirty="0" err="1" smtClean="0"/>
              <a:t>Measurement</a:t>
            </a:r>
            <a:r>
              <a:rPr lang="pl-PL" dirty="0" smtClean="0"/>
              <a:t> </a:t>
            </a:r>
            <a:r>
              <a:rPr lang="pl-PL" dirty="0" err="1" smtClean="0"/>
              <a:t>creates</a:t>
            </a:r>
            <a:r>
              <a:rPr lang="pl-PL" dirty="0" smtClean="0"/>
              <a:t> </a:t>
            </a:r>
            <a:r>
              <a:rPr lang="pl-PL" dirty="0" err="1" smtClean="0"/>
              <a:t>focus</a:t>
            </a:r>
            <a:r>
              <a:rPr lang="pl-PL" dirty="0" smtClean="0"/>
              <a:t> for the </a:t>
            </a:r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the </a:t>
            </a:r>
            <a:r>
              <a:rPr lang="pl-PL" dirty="0" err="1" smtClean="0"/>
              <a:t>measures</a:t>
            </a:r>
            <a:r>
              <a:rPr lang="pl-PL" dirty="0" smtClean="0"/>
              <a:t> </a:t>
            </a:r>
            <a:r>
              <a:rPr lang="pl-PL" dirty="0" err="1" smtClean="0"/>
              <a:t>chosen</a:t>
            </a:r>
            <a:r>
              <a:rPr lang="pl-PL" dirty="0" smtClean="0"/>
              <a:t> by </a:t>
            </a:r>
            <a:r>
              <a:rPr lang="pl-PL" dirty="0" err="1" smtClean="0"/>
              <a:t>managers</a:t>
            </a:r>
            <a:r>
              <a:rPr lang="pl-PL" dirty="0" smtClean="0"/>
              <a:t> </a:t>
            </a:r>
            <a:r>
              <a:rPr lang="pl-PL" dirty="0" err="1" smtClean="0"/>
              <a:t>communicate</a:t>
            </a:r>
            <a:r>
              <a:rPr lang="pl-PL" dirty="0" smtClean="0"/>
              <a:t> to the </a:t>
            </a:r>
            <a:r>
              <a:rPr lang="pl-PL" dirty="0" err="1" smtClean="0"/>
              <a:t>organization</a:t>
            </a:r>
            <a:r>
              <a:rPr lang="pl-PL" dirty="0" smtClean="0"/>
              <a:t>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71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Balanced</a:t>
            </a:r>
            <a:r>
              <a:rPr lang="pl-PL" dirty="0" smtClean="0"/>
              <a:t> </a:t>
            </a:r>
            <a:r>
              <a:rPr lang="pl-PL" dirty="0" err="1" smtClean="0"/>
              <a:t>Scorecard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Why</a:t>
            </a:r>
            <a:r>
              <a:rPr lang="pl-PL" dirty="0" smtClean="0"/>
              <a:t> </a:t>
            </a:r>
            <a:r>
              <a:rPr lang="pl-PL" dirty="0" err="1" smtClean="0"/>
              <a:t>balanced</a:t>
            </a:r>
            <a:r>
              <a:rPr lang="pl-PL" dirty="0" smtClean="0"/>
              <a:t>?: </a:t>
            </a:r>
            <a:endParaRPr lang="pl-PL" dirty="0"/>
          </a:p>
          <a:p>
            <a:r>
              <a:rPr lang="pl-PL" dirty="0" err="1" smtClean="0"/>
              <a:t>Long</a:t>
            </a:r>
            <a:r>
              <a:rPr lang="pl-PL" dirty="0" smtClean="0"/>
              <a:t>-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short</a:t>
            </a:r>
            <a:r>
              <a:rPr lang="pl-PL" dirty="0" smtClean="0"/>
              <a:t>-term </a:t>
            </a:r>
            <a:r>
              <a:rPr lang="pl-PL" dirty="0" err="1" smtClean="0"/>
              <a:t>strategy</a:t>
            </a:r>
            <a:endParaRPr lang="pl-PL" dirty="0" smtClean="0"/>
          </a:p>
          <a:p>
            <a:r>
              <a:rPr lang="pl-PL" dirty="0" err="1" smtClean="0"/>
              <a:t>Balanced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one </a:t>
            </a:r>
            <a:r>
              <a:rPr lang="pl-PL" dirty="0" err="1" smtClean="0"/>
              <a:t>perspective</a:t>
            </a:r>
            <a:r>
              <a:rPr lang="pl-PL" dirty="0" smtClean="0"/>
              <a:t> (</a:t>
            </a:r>
            <a:r>
              <a:rPr lang="pl-PL" dirty="0" err="1" smtClean="0"/>
              <a:t>maximising</a:t>
            </a:r>
            <a:r>
              <a:rPr lang="pl-PL" dirty="0" smtClean="0"/>
              <a:t> </a:t>
            </a:r>
            <a:r>
              <a:rPr lang="en-GB" dirty="0" smtClean="0"/>
              <a:t>revenue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cashflow</a:t>
            </a:r>
            <a:r>
              <a:rPr lang="pl-PL" dirty="0" smtClean="0"/>
              <a:t>?)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802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Balanced</a:t>
            </a:r>
            <a:r>
              <a:rPr lang="pl-PL" dirty="0" smtClean="0"/>
              <a:t> </a:t>
            </a:r>
            <a:r>
              <a:rPr lang="pl-PL" dirty="0" err="1" smtClean="0"/>
              <a:t>Score</a:t>
            </a:r>
            <a:r>
              <a:rPr lang="pl-PL" dirty="0" smtClean="0"/>
              <a:t> Card Model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780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6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Steps</a:t>
            </a:r>
            <a:r>
              <a:rPr lang="pl-PL" dirty="0" smtClean="0"/>
              <a:t> to </a:t>
            </a:r>
            <a:r>
              <a:rPr lang="pl-PL" dirty="0" err="1" smtClean="0"/>
              <a:t>create</a:t>
            </a:r>
            <a:r>
              <a:rPr lang="pl-PL" dirty="0" smtClean="0"/>
              <a:t> BSC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233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03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Financial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Objective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Metrics</a:t>
            </a:r>
            <a:r>
              <a:rPr lang="pl-PL" dirty="0" smtClean="0"/>
              <a:t>:</a:t>
            </a:r>
          </a:p>
          <a:p>
            <a:r>
              <a:rPr lang="pl-PL" dirty="0" smtClean="0"/>
              <a:t>Target:</a:t>
            </a:r>
          </a:p>
          <a:p>
            <a:r>
              <a:rPr lang="pl-PL" dirty="0" err="1" smtClean="0"/>
              <a:t>Initiatives</a:t>
            </a:r>
            <a:r>
              <a:rPr lang="pl-PL" dirty="0" smtClean="0"/>
              <a:t>:</a:t>
            </a:r>
          </a:p>
          <a:p>
            <a:r>
              <a:rPr lang="pl-PL" dirty="0" smtClean="0"/>
              <a:t>1.</a:t>
            </a:r>
          </a:p>
          <a:p>
            <a:r>
              <a:rPr lang="pl-PL" dirty="0" smtClean="0"/>
              <a:t>2.</a:t>
            </a:r>
          </a:p>
          <a:p>
            <a:r>
              <a:rPr lang="pl-PL" dirty="0" err="1" smtClean="0"/>
              <a:t>Owner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92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386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BSC</vt:lpstr>
      <vt:lpstr>Agenda</vt:lpstr>
      <vt:lpstr>Some generals</vt:lpstr>
      <vt:lpstr>Quality of financial measures?</vt:lpstr>
      <vt:lpstr>Communication </vt:lpstr>
      <vt:lpstr>Balanced Scorecard</vt:lpstr>
      <vt:lpstr>Balanced Score Card Model</vt:lpstr>
      <vt:lpstr>Steps to create BSC</vt:lpstr>
      <vt:lpstr>Financial</vt:lpstr>
      <vt:lpstr>Customer</vt:lpstr>
      <vt:lpstr>Internal Processes</vt:lpstr>
      <vt:lpstr>Learning and Growth</vt:lpstr>
      <vt:lpstr>About Metrics</vt:lpstr>
      <vt:lpstr>Examples of metrics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</dc:title>
  <dc:creator>ALK</dc:creator>
  <cp:lastModifiedBy>ALK</cp:lastModifiedBy>
  <cp:revision>42</cp:revision>
  <dcterms:created xsi:type="dcterms:W3CDTF">2014-02-07T09:47:43Z</dcterms:created>
  <dcterms:modified xsi:type="dcterms:W3CDTF">2014-02-16T15:52:39Z</dcterms:modified>
</cp:coreProperties>
</file>